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E_91F114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6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90BFF9-893E-29D2-CD8B-43FE10D60681}" name="Sarah Massengale" initials="SM" userId="S::smassengale@able-sc.org::26748019-b35a-4e0c-bd89-3d27216f5d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26B"/>
    <a:srgbClr val="01688F"/>
    <a:srgbClr val="DE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44" autoAdjust="0"/>
    <p:restoredTop sz="86549" autoAdjust="0"/>
  </p:normalViewPr>
  <p:slideViewPr>
    <p:cSldViewPr snapToGrid="0">
      <p:cViewPr varScale="1">
        <p:scale>
          <a:sx n="96" d="100"/>
          <a:sy n="96" d="100"/>
        </p:scale>
        <p:origin x="7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modernComment_10E_91F11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64844CF-8A38-C744-8E6D-A758FF8BE09E}" authorId="{A790BFF9-893E-29D2-CD8B-43FE10D60681}" created="2023-03-20T21:40:15.3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3030983" sldId="270"/>
      <ac:spMk id="7" creationId="{394423C1-8BE5-3C33-D168-EDA430BD8E24}"/>
    </ac:deMkLst>
    <p188:txBody>
      <a:bodyPr/>
      <a:lstStyle/>
      <a:p>
        <a:r>
          <a:rPr lang="en-US"/>
          <a:t>For usability, this slide has a little too much content.  Also, there is an element here where the screen reader just says “decorative”.  I think the alt text has not been added correctly.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D996-2629-1348-B8D8-7735A9BAF446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5C41E-E6E2-144E-9708-34514F7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0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5C41E-E6E2-144E-9708-34514F7550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1688F"/>
            </a:gs>
            <a:gs pos="100000">
              <a:srgbClr val="18426B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3888-3423-C42D-82C8-35424A0F8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30008"/>
            <a:ext cx="9144001" cy="2387600"/>
          </a:xfrm>
        </p:spPr>
        <p:txBody>
          <a:bodyPr anchor="b">
            <a:normAutofit/>
          </a:bodyPr>
          <a:lstStyle>
            <a:lvl1pPr algn="l">
              <a:defRPr sz="5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930D9-259F-CC64-5E96-F2094B6BF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79118"/>
            <a:ext cx="9144001" cy="1254211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17CADF-312B-9006-692D-81AE119E5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989865">
            <a:off x="10111154" y="2002081"/>
            <a:ext cx="4572000" cy="457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94F733-7C92-A139-EB5B-A827A6D099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4076" y="518379"/>
            <a:ext cx="3870568" cy="165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9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6B1C4B18-1490-C53C-6F86-FEDC823165C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30C6C5-58C0-3130-E6B2-00059D86BA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94F7F90-0451-0B65-1DAD-774F9A75A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7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gradFill>
          <a:gsLst>
            <a:gs pos="0">
              <a:srgbClr val="01688F"/>
            </a:gs>
            <a:gs pos="100000">
              <a:srgbClr val="18426B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3888-3423-C42D-82C8-35424A0F8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00481"/>
            <a:ext cx="9144001" cy="2387600"/>
          </a:xfrm>
        </p:spPr>
        <p:txBody>
          <a:bodyPr anchor="b">
            <a:normAutofit/>
          </a:bodyPr>
          <a:lstStyle>
            <a:lvl1pPr algn="ctr">
              <a:defRPr sz="4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930D9-259F-CC64-5E96-F2094B6BF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49591"/>
            <a:ext cx="9144001" cy="1254211"/>
          </a:xfrm>
        </p:spPr>
        <p:txBody>
          <a:bodyPr/>
          <a:lstStyle>
            <a:lvl1pPr marL="0" indent="0" algn="ctr">
              <a:buNone/>
              <a:defRPr sz="2400" b="0" i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17CADF-312B-9006-692D-81AE119E5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925395">
            <a:off x="-2720264" y="-1231802"/>
            <a:ext cx="4572000" cy="457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94F733-7C92-A139-EB5B-A827A6D099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0715" y="386889"/>
            <a:ext cx="3870568" cy="165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0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FD4-EAE0-E53A-B062-F542852C2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352" y="365125"/>
            <a:ext cx="8713834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5664-5CA6-3FAC-092E-9E3D6D598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352" y="1825625"/>
            <a:ext cx="8713834" cy="4351338"/>
          </a:xfrm>
        </p:spPr>
        <p:txBody>
          <a:bodyPr/>
          <a:lstStyle>
            <a:lvl1pPr>
              <a:buClr>
                <a:schemeClr val="accent4"/>
              </a:buClr>
              <a:buSzPct val="115000"/>
              <a:defRPr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/>
              </a:buClr>
              <a:defRPr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/>
              </a:buClr>
              <a:defRPr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/>
              </a:buClr>
              <a:defRPr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/>
              </a:buClr>
              <a:defRPr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67A46E-1CE7-50F1-D9AB-3C591BAF68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D233CC-777C-28CC-04B4-3EFE98A12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8235415">
            <a:off x="-2206094" y="-4280"/>
            <a:ext cx="4228432" cy="42284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93692-054F-7F89-02DE-E77B8072000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19B2B8-85EC-259F-95AC-0EBF32C20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4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9CB78-3C18-987F-D34C-F142FE156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553" y="1825625"/>
            <a:ext cx="4449222" cy="435133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buSzPct val="115000"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D2B38-92A7-0767-8566-830687412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9659" y="1825625"/>
            <a:ext cx="4449222" cy="435133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buSzPct val="115000"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/>
              </a:buCl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3F163D-0C88-B50A-F75E-004BF9B7AFF8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E2990-BA9E-6808-6DA9-CB047B72A2D6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FD5B6A6-00EA-251B-CF5B-436DEC9DDA6A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DCA6B098-409D-B0B5-03BE-721042F9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54" y="365125"/>
            <a:ext cx="9189328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543705-1CFD-3ABF-FB1F-2F4702A17D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6B8EF7-C653-3CDE-5197-78629BA0C2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D0FA10-D1A2-1173-0964-225D16265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8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B6F09-C828-3B87-D740-7C8ED9483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8551" y="1681163"/>
            <a:ext cx="444922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CF0D3-BAFD-314B-604C-8B60FD8D0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8551" y="2505075"/>
            <a:ext cx="4449223" cy="368458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buSzPct val="115000"/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C5616-57B4-4AE7-F74C-2BE5573A7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41014" y="1681163"/>
            <a:ext cx="4362122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E0C762-7C5D-6201-AC91-0976EB749680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B55E1B-820D-3663-898C-27EC219C6043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B4F3ED-D097-62C7-D2EE-6AAAA6D67C40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4E524DDB-482C-B8E4-8B27-62AB6FC78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552" y="365125"/>
            <a:ext cx="9184584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31F6F5BF-EE02-1ACF-9CA1-DFD672236A0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41015" y="2505075"/>
            <a:ext cx="4362122" cy="3684588"/>
          </a:xfrm>
        </p:spPr>
        <p:txBody>
          <a:bodyPr/>
          <a:lstStyle>
            <a:lvl1pPr>
              <a:buClr>
                <a:schemeClr val="accent4"/>
              </a:buClr>
              <a:buSzPct val="115000"/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E73B6E-7947-4999-3E49-DA71620295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58A5BD-A2C7-3952-DF65-825AFB3C8A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7E6B5D-5AD0-57D0-3F2E-FFB5D019C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7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5F141A-DA83-1C29-F1AE-FD44D84C2222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B48140-D9D1-98C3-A83D-78C2AB253D30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1703C5-C985-CB9A-A02F-77FB31614944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1C42E60C-3833-93B6-8FFA-432CF177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624" y="365125"/>
            <a:ext cx="9299188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46C755-61E1-CC90-3FE9-D6D984A64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9F01FE-CA4A-4C5F-CB83-9248DB6B11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7A520D-D2F9-52C7-889E-B2AE61E13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8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8C9015-EE9A-98E1-0ABC-BC4C2CB115F6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7D3028-E74D-277F-A864-4897ADAAA385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A9AA4D-D70B-C554-0A8E-3C90E96A4088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FBF8F71-F205-4C8E-A36C-11E3B2FB6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490197-33E5-9EFB-57D4-6F98F90F12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616A-2C5D-2997-02DC-B11F861A1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58FA-EBB7-41F8-FE75-3AC6D15E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613" y="742172"/>
            <a:ext cx="8997430" cy="1215837"/>
          </a:xfrm>
        </p:spPr>
        <p:txBody>
          <a:bodyPr anchor="t">
            <a:normAutofit/>
          </a:bodyPr>
          <a:lstStyle>
            <a:lvl1pPr>
              <a:defRPr sz="32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E4057-49B1-6D78-9BA3-3437CCFE8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1613" y="2126974"/>
            <a:ext cx="3932237" cy="353210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9966FC2-09EF-9492-1681-1B0ED92C925C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F74EC7-004A-95D6-D07B-353B5898B189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626FAC-85B3-A468-14DF-0F82C2849523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71EC1B7-84F4-75BA-08D3-938E70E9CDA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44366" y="2126973"/>
            <a:ext cx="4754679" cy="3532105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buSzPct val="115000"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03A686-05CD-9C47-6F3C-D0BBF0B8F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5C3F4E-7E91-E850-3932-F0D4B67B96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91E0055-E61D-91B7-0807-AE371327A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7ECF4-7158-03D3-BCB3-A98292939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40769" y="117230"/>
            <a:ext cx="5334001" cy="6626470"/>
          </a:xfrm>
        </p:spPr>
        <p:txBody>
          <a:bodyPr/>
          <a:lstStyle>
            <a:lvl1pPr marL="0" indent="0">
              <a:buNone/>
              <a:defRPr sz="32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BE727C-D823-E233-B397-76A5FE50C4DA}"/>
              </a:ext>
            </a:extLst>
          </p:cNvPr>
          <p:cNvCxnSpPr>
            <a:cxnSpLocks/>
          </p:cNvCxnSpPr>
          <p:nvPr userDrawn="1"/>
        </p:nvCxnSpPr>
        <p:spPr>
          <a:xfrm>
            <a:off x="351692" y="0"/>
            <a:ext cx="0" cy="3429000"/>
          </a:xfrm>
          <a:prstGeom prst="line">
            <a:avLst/>
          </a:prstGeom>
          <a:ln w="57150" cap="rnd">
            <a:solidFill>
              <a:srgbClr val="01688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B4359A-052F-2529-3D27-84E3C4AF9446}"/>
              </a:ext>
            </a:extLst>
          </p:cNvPr>
          <p:cNvCxnSpPr>
            <a:cxnSpLocks/>
          </p:cNvCxnSpPr>
          <p:nvPr userDrawn="1"/>
        </p:nvCxnSpPr>
        <p:spPr>
          <a:xfrm>
            <a:off x="164123" y="0"/>
            <a:ext cx="0" cy="1172308"/>
          </a:xfrm>
          <a:prstGeom prst="line">
            <a:avLst/>
          </a:prstGeom>
          <a:ln w="57150" cap="rnd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37213B-DF00-BD9C-3B33-03BA0045BDDB}"/>
              </a:ext>
            </a:extLst>
          </p:cNvPr>
          <p:cNvCxnSpPr>
            <a:cxnSpLocks/>
          </p:cNvCxnSpPr>
          <p:nvPr userDrawn="1"/>
        </p:nvCxnSpPr>
        <p:spPr>
          <a:xfrm>
            <a:off x="540849" y="0"/>
            <a:ext cx="0" cy="2485292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FA7C8F30-D8CA-5291-89A8-EE712BE0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613" y="742172"/>
            <a:ext cx="4976448" cy="1600200"/>
          </a:xfrm>
        </p:spPr>
        <p:txBody>
          <a:bodyPr anchor="t">
            <a:normAutofit/>
          </a:bodyPr>
          <a:lstStyle>
            <a:lvl1pPr>
              <a:defRPr sz="32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7551ED8-BBAB-7CFF-D89B-0A5FFDA2E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1613" y="2509006"/>
            <a:ext cx="4976448" cy="315007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4D303F-E03E-5C5B-4CC7-9C920A4FB2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30D1BA-DD41-8CF4-9CEA-B8A6CAB64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3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gradFill>
          <a:gsLst>
            <a:gs pos="0">
              <a:srgbClr val="DEF1EF"/>
            </a:gs>
            <a:gs pos="100000">
              <a:schemeClr val="bg1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E92F097-B29F-4E2B-6A08-FAD6BDD86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7230" y="115765"/>
            <a:ext cx="5334001" cy="6626470"/>
          </a:xfrm>
        </p:spPr>
        <p:txBody>
          <a:bodyPr/>
          <a:lstStyle>
            <a:lvl1pPr marL="0" indent="0">
              <a:buNone/>
              <a:defRPr sz="32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37C451-F15F-568A-452C-4F75994C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2236" y="742172"/>
            <a:ext cx="4706803" cy="1600200"/>
          </a:xfrm>
        </p:spPr>
        <p:txBody>
          <a:bodyPr anchor="t">
            <a:normAutofit/>
          </a:bodyPr>
          <a:lstStyle>
            <a:lvl1pPr>
              <a:defRPr sz="3200" b="1" i="0">
                <a:solidFill>
                  <a:srgbClr val="1842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5FD089E-403A-C355-9270-A96FBC72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32236" y="2509006"/>
            <a:ext cx="4706803" cy="315007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29C03-23AB-EADB-6733-1CCEB87E8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027" y="6176963"/>
            <a:ext cx="1163545" cy="4386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2A45B9-6350-F865-6B43-D51957079D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379" y="0"/>
            <a:ext cx="10079241" cy="136525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2AF475-079B-9A53-30E1-63DE7FD37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7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924CA-9406-3CF0-DB7E-C07D8413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68965-E8E5-0A52-D700-C162D47FD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ADEB8-2AED-1D25-0071-5E0241D8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362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18426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A8BF63C-CEE0-B24A-8CE0-A7552ED920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4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E_91F114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C0D9-8AA1-429F-8656-831F647E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14588"/>
            <a:ext cx="9144001" cy="2876454"/>
          </a:xfrm>
        </p:spPr>
        <p:txBody>
          <a:bodyPr>
            <a:normAutofit fontScale="90000"/>
          </a:bodyPr>
          <a:lstStyle/>
          <a:p>
            <a:r>
              <a:rPr lang="en-US" i="0" dirty="0" err="1"/>
              <a:t>Apoyando</a:t>
            </a:r>
            <a:r>
              <a:rPr lang="en-US" dirty="0"/>
              <a:t> a las personas con </a:t>
            </a:r>
            <a:r>
              <a:rPr lang="en-US" dirty="0" err="1"/>
              <a:t>discapacidades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emergencias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publica</a:t>
            </a:r>
            <a:br>
              <a:rPr lang="en-US" i="0" dirty="0"/>
            </a:br>
            <a:endParaRPr lang="en-US" i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05537-67F4-F55F-B757-AF2D400BE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493515"/>
            <a:ext cx="9144001" cy="1254211"/>
          </a:xfrm>
        </p:spPr>
        <p:txBody>
          <a:bodyPr/>
          <a:lstStyle/>
          <a:p>
            <a:r>
              <a:rPr lang="en-US" i="0" dirty="0" err="1"/>
              <a:t>Mejores</a:t>
            </a:r>
            <a:r>
              <a:rPr lang="en-US" i="0" dirty="0"/>
              <a:t> </a:t>
            </a:r>
            <a:r>
              <a:rPr lang="en-US" i="0" dirty="0" err="1"/>
              <a:t>prácticas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la </a:t>
            </a:r>
            <a:r>
              <a:rPr lang="en-US" i="0" dirty="0" err="1"/>
              <a:t>promoción</a:t>
            </a:r>
            <a:r>
              <a:rPr lang="en-US" i="0" dirty="0"/>
              <a:t> de la </a:t>
            </a:r>
            <a:r>
              <a:rPr lang="en-US" i="0" dirty="0" err="1"/>
              <a:t>equidad</a:t>
            </a:r>
            <a:r>
              <a:rPr lang="en-US" i="0" dirty="0"/>
              <a:t> y </a:t>
            </a:r>
            <a:r>
              <a:rPr lang="en-US" i="0" dirty="0" err="1"/>
              <a:t>el</a:t>
            </a:r>
            <a:r>
              <a:rPr lang="en-US" i="0" dirty="0"/>
              <a:t> </a:t>
            </a:r>
            <a:r>
              <a:rPr lang="en-US" i="0" dirty="0" err="1"/>
              <a:t>acceso</a:t>
            </a:r>
            <a:r>
              <a:rPr lang="en-US" i="0" dirty="0"/>
              <a:t> a las </a:t>
            </a:r>
            <a:r>
              <a:rPr lang="en-US" i="0" dirty="0" err="1"/>
              <a:t>vacunas</a:t>
            </a:r>
            <a:endParaRPr lang="en-US" i="0" dirty="0"/>
          </a:p>
          <a:p>
            <a:endParaRPr lang="en-US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9D4B7-7AB2-461F-EC66-3579AC801E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13623" y="6311900"/>
            <a:ext cx="2743200" cy="365125"/>
          </a:xfrm>
        </p:spPr>
        <p:txBody>
          <a:bodyPr/>
          <a:lstStyle/>
          <a:p>
            <a:fld id="{BA8BF63C-CEE0-B24A-8CE0-A7552ED920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5C11-BFCE-6F0B-EB84-98343AA67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Enfoque</a:t>
            </a:r>
            <a:r>
              <a:rPr lang="en-US" dirty="0"/>
              <a:t> de </a:t>
            </a:r>
            <a:r>
              <a:rPr lang="en-US" dirty="0" err="1"/>
              <a:t>presentación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0747-67A4-C66B-231A-B9DDC3B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CILs (</a:t>
            </a:r>
            <a:r>
              <a:rPr lang="en-US" dirty="0" err="1"/>
              <a:t>por</a:t>
            </a:r>
            <a:r>
              <a:rPr lang="en-US" dirty="0"/>
              <a:t> sus </a:t>
            </a:r>
            <a:r>
              <a:rPr lang="en-US" dirty="0" err="1"/>
              <a:t>siglas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inglés</a:t>
            </a:r>
            <a:r>
              <a:rPr lang="en-US" dirty="0"/>
              <a:t>) </a:t>
            </a:r>
            <a:r>
              <a:rPr lang="en-US" dirty="0" err="1"/>
              <a:t>apoyaron</a:t>
            </a:r>
            <a:r>
              <a:rPr lang="en-US" dirty="0"/>
              <a:t> a les </a:t>
            </a:r>
            <a:r>
              <a:rPr lang="en-US" dirty="0" err="1"/>
              <a:t>consumidores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COVID-19</a:t>
            </a:r>
          </a:p>
          <a:p>
            <a:r>
              <a:rPr lang="en-US" dirty="0" err="1"/>
              <a:t>Esfuerzos</a:t>
            </a:r>
            <a:r>
              <a:rPr lang="en-US" dirty="0"/>
              <a:t> para </a:t>
            </a:r>
            <a:r>
              <a:rPr lang="en-US" dirty="0" err="1"/>
              <a:t>abordar</a:t>
            </a:r>
            <a:r>
              <a:rPr lang="en-US" dirty="0"/>
              <a:t> y </a:t>
            </a:r>
            <a:r>
              <a:rPr lang="en-US" dirty="0" err="1"/>
              <a:t>eliminar</a:t>
            </a:r>
            <a:r>
              <a:rPr lang="en-US" dirty="0"/>
              <a:t> las barreras a las </a:t>
            </a:r>
            <a:r>
              <a:rPr lang="en-US" dirty="0" err="1"/>
              <a:t>vacunas</a:t>
            </a:r>
            <a:endParaRPr lang="en-US" dirty="0"/>
          </a:p>
          <a:p>
            <a:r>
              <a:rPr lang="en-US" dirty="0" err="1"/>
              <a:t>Colaborando</a:t>
            </a:r>
            <a:r>
              <a:rPr lang="en-US" dirty="0"/>
              <a:t> con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departamentos</a:t>
            </a:r>
            <a:r>
              <a:rPr lang="en-US" dirty="0"/>
              <a:t> de </a:t>
            </a:r>
            <a:r>
              <a:rPr lang="en-US" dirty="0" err="1"/>
              <a:t>salud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indecisión</a:t>
            </a:r>
            <a:r>
              <a:rPr lang="en-US" dirty="0"/>
              <a:t> a las </a:t>
            </a:r>
            <a:r>
              <a:rPr lang="en-US" dirty="0" err="1"/>
              <a:t>vacunas</a:t>
            </a:r>
            <a:r>
              <a:rPr lang="en-US" dirty="0"/>
              <a:t> entre las personas con </a:t>
            </a:r>
            <a:r>
              <a:rPr lang="en-US" dirty="0" err="1"/>
              <a:t>discapacidades</a:t>
            </a:r>
            <a:endParaRPr lang="en-US" dirty="0"/>
          </a:p>
          <a:p>
            <a:r>
              <a:rPr lang="en-US" dirty="0" err="1"/>
              <a:t>Sostenibilidad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establecidos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pandemia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551D1-523B-27E5-4663-D5FDAA94F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122" y="6356350"/>
            <a:ext cx="2743200" cy="365125"/>
          </a:xfrm>
        </p:spPr>
        <p:txBody>
          <a:bodyPr/>
          <a:lstStyle/>
          <a:p>
            <a:fld id="{BA8BF63C-CEE0-B24A-8CE0-A7552ED920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ACF419-CDB1-A3ED-93FA-FC1ECF89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08823" y="740228"/>
            <a:ext cx="6483178" cy="55716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4423C1-8BE5-3C33-D168-EDA430BD8E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65771" y="665519"/>
            <a:ext cx="9934415" cy="6172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8426B"/>
                </a:solidFill>
                <a:effectLst/>
                <a:uLnTx/>
                <a:uFillTx/>
                <a:latin typeface="Arial Black" panose="020B0604020202020204" pitchFamily="34" charset="0"/>
                <a:ea typeface="+mj-ea"/>
                <a:cs typeface="Arial Black" panose="020B0604020202020204" pitchFamily="34" charset="0"/>
              </a:rPr>
              <a:t>About DVAO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519EACB-15EC-DC21-4813-8891FC4F1CFA}"/>
              </a:ext>
            </a:extLst>
          </p:cNvPr>
          <p:cNvSpPr txBox="1">
            <a:spLocks/>
          </p:cNvSpPr>
          <p:nvPr/>
        </p:nvSpPr>
        <p:spPr>
          <a:xfrm>
            <a:off x="965772" y="1373560"/>
            <a:ext cx="4199352" cy="49383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El Centro de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Oportunidades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Acceso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Vacunas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para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Discapacitades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(DVAO,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sus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siglas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inglés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fue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establecido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2021 con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subvención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financiera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de la Fundación de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los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CDC para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avanzar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acceso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y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aumento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a la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vacunación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para personas con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. 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Administrado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Able SC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colaboración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con Independent Living Research Utilization (ILRU,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sus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siglas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inglés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) y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Partnership for Inclusive Disaster Strategies (PIDS,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sus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siglas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inglés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),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Centro DVAO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provee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capacitación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recursos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y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apoyo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los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centros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vida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independiente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(CIL,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sus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siglas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inglés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dirigidos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personas con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para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garantizar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acceso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equitativo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a las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vacunas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 para las personas con </a:t>
            </a:r>
            <a:r>
              <a:rPr lang="en-US" sz="18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r>
              <a:rPr lang="en-US" sz="1800" dirty="0">
                <a:solidFill>
                  <a:srgbClr val="18426B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18426B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CD6867A-42AA-C146-9945-0530BF0F9834}"/>
              </a:ext>
            </a:extLst>
          </p:cNvPr>
          <p:cNvSpPr txBox="1">
            <a:spLocks/>
          </p:cNvSpPr>
          <p:nvPr/>
        </p:nvSpPr>
        <p:spPr>
          <a:xfrm>
            <a:off x="6428867" y="983325"/>
            <a:ext cx="5075274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Centro DVAO y sus </a:t>
            </a:r>
            <a:r>
              <a:rPr lang="en-US" sz="2400" b="1" dirty="0" err="1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herramientas</a:t>
            </a:r>
            <a:r>
              <a:rPr lang="en-US" sz="2400" b="1" dirty="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dirty="0" err="1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400" b="1" dirty="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buscan</a:t>
            </a:r>
            <a:r>
              <a:rPr lang="en-US" sz="2400" b="1" dirty="0">
                <a:solidFill>
                  <a:srgbClr val="1842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rgbClr val="1842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3C03B37-7AA2-09E4-A6DD-3C083D4EEA68}"/>
              </a:ext>
            </a:extLst>
          </p:cNvPr>
          <p:cNvSpPr txBox="1">
            <a:spLocks/>
          </p:cNvSpPr>
          <p:nvPr/>
        </p:nvSpPr>
        <p:spPr>
          <a:xfrm>
            <a:off x="6428867" y="1852733"/>
            <a:ext cx="4754679" cy="35321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Aumentar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y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fortalecer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confianza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las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vacunas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entre las personas con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endParaRPr lang="en-US" sz="1600" b="0" i="0" dirty="0">
              <a:solidFill>
                <a:srgbClr val="18426B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Mejorar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accesibilidad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los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materiales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educativos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dirigidos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a las personas con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endParaRPr lang="en-US" sz="1600" b="0" i="0" dirty="0">
              <a:solidFill>
                <a:srgbClr val="18426B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Mejorar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acceso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a las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vacunas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para las personas con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discapacidades</a:t>
            </a:r>
            <a:endParaRPr lang="en-US" sz="1600" dirty="0">
              <a:solidFill>
                <a:srgbClr val="18426B"/>
              </a:solidFill>
              <a:latin typeface="Arial" panose="020B0604020202020204" pitchFamily="34" charset="0"/>
            </a:endParaRPr>
          </a:p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Aumentar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las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oportunidades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colaboración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entre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departamentos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salud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locales y CILs</a:t>
            </a:r>
            <a:endParaRPr lang="en-US" sz="1600" b="0" i="0" dirty="0">
              <a:solidFill>
                <a:srgbClr val="18426B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Mejorar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el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uso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compartido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recursos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y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utilización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Línea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información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y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acceso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para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discapacitades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(DIAL,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por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sus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siglas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inglés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) de ACL</a:t>
            </a:r>
          </a:p>
          <a:p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Mejorar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educación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para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abordar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indecisión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específicamente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entre la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comunidad</a:t>
            </a:r>
            <a:r>
              <a:rPr lang="en-US" sz="1600" dirty="0">
                <a:solidFill>
                  <a:srgbClr val="18426B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8426B"/>
                </a:solidFill>
                <a:latin typeface="Arial" panose="020B0604020202020204" pitchFamily="34" charset="0"/>
              </a:rPr>
              <a:t>discapacitada</a:t>
            </a:r>
            <a:endParaRPr lang="en-US" sz="1600" b="0" i="0" dirty="0">
              <a:solidFill>
                <a:srgbClr val="18426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55BBF-46BC-DE67-9F27-3FFAA0F34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8BF63C-CEE0-B24A-8CE0-A7552ED920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098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BEB372-9083-4757-3629-83108A3D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Nuestres</a:t>
            </a:r>
            <a:r>
              <a:rPr lang="en-US" dirty="0"/>
              <a:t> </a:t>
            </a:r>
            <a:r>
              <a:rPr lang="en-US" dirty="0" err="1"/>
              <a:t>presentadores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482C7-7749-4E2B-0D51-3A921F112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1778" y="1825625"/>
            <a:ext cx="4985886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Marly </a:t>
            </a:r>
            <a:r>
              <a:rPr lang="en-US" b="1" dirty="0" err="1"/>
              <a:t>Saade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Coordinadora</a:t>
            </a:r>
            <a:r>
              <a:rPr lang="en-US" dirty="0"/>
              <a:t> de </a:t>
            </a:r>
            <a:r>
              <a:rPr lang="en-US" dirty="0" err="1"/>
              <a:t>alcance</a:t>
            </a:r>
            <a:r>
              <a:rPr lang="en-US" dirty="0"/>
              <a:t> para la </a:t>
            </a:r>
            <a:r>
              <a:rPr lang="en-US" dirty="0" err="1"/>
              <a:t>atención</a:t>
            </a:r>
            <a:r>
              <a:rPr lang="en-US" dirty="0"/>
              <a:t> </a:t>
            </a:r>
            <a:r>
              <a:rPr lang="en-US" dirty="0" err="1"/>
              <a:t>médica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 Centro para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Empoderamiento</a:t>
            </a:r>
            <a:r>
              <a:rPr lang="en-US" dirty="0"/>
              <a:t> de </a:t>
            </a:r>
            <a:r>
              <a:rPr lang="en-US" dirty="0" err="1"/>
              <a:t>Discapacidad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Columbus, Ohio</a:t>
            </a:r>
          </a:p>
          <a:p>
            <a:pPr marL="0" indent="0">
              <a:buNone/>
            </a:pPr>
            <a:r>
              <a:rPr lang="en-US" dirty="0"/>
              <a:t>614-362-4286</a:t>
            </a:r>
          </a:p>
          <a:p>
            <a:pPr marL="0" indent="0">
              <a:buNone/>
            </a:pPr>
            <a:r>
              <a:rPr lang="en-US" sz="1800" dirty="0" err="1"/>
              <a:t>msaade@disabilityempowerment.net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282F9-6BA7-2094-D76E-5A55DACCD3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Kimberly Tissot</a:t>
            </a:r>
          </a:p>
          <a:p>
            <a:pPr marL="0" indent="0">
              <a:buNone/>
            </a:pPr>
            <a:r>
              <a:rPr lang="en-US" dirty="0" err="1"/>
              <a:t>Presidenta</a:t>
            </a:r>
            <a:r>
              <a:rPr lang="en-US" dirty="0"/>
              <a:t> y </a:t>
            </a:r>
            <a:r>
              <a:rPr lang="en-US" dirty="0" err="1"/>
              <a:t>Directora</a:t>
            </a:r>
            <a:r>
              <a:rPr lang="en-US" dirty="0"/>
              <a:t> General</a:t>
            </a:r>
          </a:p>
          <a:p>
            <a:pPr marL="0" indent="0">
              <a:buNone/>
            </a:pPr>
            <a:r>
              <a:rPr lang="en-US" dirty="0"/>
              <a:t>Able Carolina del Sur</a:t>
            </a:r>
          </a:p>
          <a:p>
            <a:pPr marL="0" indent="0">
              <a:buNone/>
            </a:pPr>
            <a:r>
              <a:rPr lang="en-US" dirty="0"/>
              <a:t>Columbia, Carolina del Sur</a:t>
            </a:r>
          </a:p>
          <a:p>
            <a:pPr marL="0" indent="0">
              <a:buNone/>
            </a:pPr>
            <a:r>
              <a:rPr lang="en-US" dirty="0"/>
              <a:t>803-779-5121</a:t>
            </a:r>
          </a:p>
          <a:p>
            <a:pPr marL="0" indent="0">
              <a:buNone/>
            </a:pPr>
            <a:r>
              <a:rPr lang="en-US" dirty="0" err="1"/>
              <a:t>ktissot@able-sc.org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F39FC0-1621-13D8-C7E7-769BEC52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122" y="6356350"/>
            <a:ext cx="2743200" cy="365125"/>
          </a:xfrm>
        </p:spPr>
        <p:txBody>
          <a:bodyPr/>
          <a:lstStyle/>
          <a:p>
            <a:fld id="{BA8BF63C-CEE0-B24A-8CE0-A7552ED920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BEB372-9083-4757-3629-83108A3D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Nuestres</a:t>
            </a:r>
            <a:r>
              <a:rPr lang="en-US" dirty="0"/>
              <a:t> </a:t>
            </a:r>
            <a:r>
              <a:rPr lang="en-US" dirty="0" err="1"/>
              <a:t>presentadores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482C7-7749-4E2B-0D51-3A921F112E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Katinka</a:t>
            </a:r>
            <a:r>
              <a:rPr lang="en-US" b="1" dirty="0"/>
              <a:t> </a:t>
            </a:r>
            <a:r>
              <a:rPr lang="en-US" b="1" dirty="0" err="1"/>
              <a:t>Neuhof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Asistente</a:t>
            </a:r>
            <a:r>
              <a:rPr lang="en-US" dirty="0"/>
              <a:t> de </a:t>
            </a:r>
            <a:r>
              <a:rPr lang="en-US" dirty="0" err="1"/>
              <a:t>programa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Centro de Brooklyn para la </a:t>
            </a:r>
            <a:r>
              <a:rPr lang="en-US" dirty="0" err="1"/>
              <a:t>independencia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discapacitades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Brooklyn, Nueva York</a:t>
            </a:r>
          </a:p>
          <a:p>
            <a:pPr marL="0" indent="0">
              <a:buNone/>
            </a:pPr>
            <a:r>
              <a:rPr lang="en-US" dirty="0"/>
              <a:t>929-292-9645</a:t>
            </a:r>
          </a:p>
          <a:p>
            <a:pPr marL="0" indent="0">
              <a:buNone/>
            </a:pPr>
            <a:r>
              <a:rPr lang="en-US"/>
              <a:t>kneuhof</a:t>
            </a:r>
            <a:r>
              <a:rPr lang="en-US" dirty="0"/>
              <a:t>@bcid.org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282F9-6BA7-2094-D76E-5A55DACCD3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Shain</a:t>
            </a:r>
            <a:r>
              <a:rPr lang="en-US" b="1" dirty="0"/>
              <a:t> Anderson</a:t>
            </a:r>
          </a:p>
          <a:p>
            <a:pPr marL="0" indent="0">
              <a:buNone/>
            </a:pPr>
            <a:r>
              <a:rPr lang="en-US" dirty="0" err="1"/>
              <a:t>Especialista</a:t>
            </a:r>
            <a:r>
              <a:rPr lang="en-US" dirty="0"/>
              <a:t> de </a:t>
            </a:r>
            <a:r>
              <a:rPr lang="en-US" dirty="0" err="1"/>
              <a:t>apoyo</a:t>
            </a:r>
            <a:r>
              <a:rPr lang="en-US" dirty="0"/>
              <a:t> entre pares para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alcance</a:t>
            </a:r>
            <a:r>
              <a:rPr lang="en-US" dirty="0"/>
              <a:t> de </a:t>
            </a:r>
            <a:r>
              <a:rPr lang="en-US" dirty="0" err="1"/>
              <a:t>vacunas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Centro de Brooklyn para la </a:t>
            </a:r>
            <a:r>
              <a:rPr lang="en-US" dirty="0" err="1"/>
              <a:t>independencia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discapacitades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Brooklyn, Nueva York</a:t>
            </a:r>
          </a:p>
          <a:p>
            <a:pPr marL="0" indent="0">
              <a:buNone/>
            </a:pPr>
            <a:r>
              <a:rPr lang="en-US" dirty="0"/>
              <a:t>929-509-4907</a:t>
            </a:r>
          </a:p>
          <a:p>
            <a:pPr marL="0" indent="0">
              <a:buNone/>
            </a:pPr>
            <a:r>
              <a:rPr lang="en-US" dirty="0" err="1"/>
              <a:t>sanderson@bcid.org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F39FC0-1621-13D8-C7E7-769BEC52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122" y="6356350"/>
            <a:ext cx="2743200" cy="365125"/>
          </a:xfrm>
        </p:spPr>
        <p:txBody>
          <a:bodyPr/>
          <a:lstStyle/>
          <a:p>
            <a:fld id="{BA8BF63C-CEE0-B24A-8CE0-A7552ED920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F181-FEB2-196A-188C-8D1335A66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asistir</a:t>
            </a:r>
            <a:r>
              <a:rPr lang="en-US" dirty="0"/>
              <a:t> 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presentación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D139D-4223-7570-67EC-4C4C0D6AC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dvao.able-sc.org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0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Able - DVA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8416B"/>
      </a:accent1>
      <a:accent2>
        <a:srgbClr val="01688F"/>
      </a:accent2>
      <a:accent3>
        <a:srgbClr val="A5A5A5"/>
      </a:accent3>
      <a:accent4>
        <a:srgbClr val="41BC9E"/>
      </a:accent4>
      <a:accent5>
        <a:srgbClr val="DEF1EF"/>
      </a:accent5>
      <a:accent6>
        <a:srgbClr val="FAA533"/>
      </a:accent6>
      <a:hlink>
        <a:srgbClr val="0000E1"/>
      </a:hlink>
      <a:folHlink>
        <a:srgbClr val="D4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438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Calibri Light</vt:lpstr>
      <vt:lpstr>Office Theme 2013 - 2022</vt:lpstr>
      <vt:lpstr>Apoyando a las personas con discapacidades durante emergencias de salud publica </vt:lpstr>
      <vt:lpstr>Enfoque de presentación </vt:lpstr>
      <vt:lpstr>About DVAO</vt:lpstr>
      <vt:lpstr>Nuestres presentadores</vt:lpstr>
      <vt:lpstr>Nuestres presentadores</vt:lpstr>
      <vt:lpstr>Gracias por asistir a esta presentación.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</dc:title>
  <dc:creator>Rebecca Rebl</dc:creator>
  <cp:lastModifiedBy>Vega, Jose</cp:lastModifiedBy>
  <cp:revision>36</cp:revision>
  <dcterms:created xsi:type="dcterms:W3CDTF">2022-12-20T19:44:47Z</dcterms:created>
  <dcterms:modified xsi:type="dcterms:W3CDTF">2023-05-30T19:38:19Z</dcterms:modified>
</cp:coreProperties>
</file>